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6" r:id="rId2"/>
    <p:sldId id="330" r:id="rId3"/>
    <p:sldId id="2648" r:id="rId4"/>
    <p:sldId id="2652" r:id="rId5"/>
    <p:sldId id="2651" r:id="rId6"/>
    <p:sldId id="2654" r:id="rId7"/>
    <p:sldId id="2658" r:id="rId8"/>
    <p:sldId id="2653" r:id="rId9"/>
    <p:sldId id="26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ford, Karaline G" initials="BKG" lastIdx="5" clrIdx="0">
    <p:extLst>
      <p:ext uri="{19B8F6BF-5375-455C-9EA6-DF929625EA0E}">
        <p15:presenceInfo xmlns:p15="http://schemas.microsoft.com/office/powerpoint/2012/main" userId="S::KBridgeford@sfwater.org::b6c035c7-49bb-40e4-94ae-04113c885bab" providerId="AD"/>
      </p:ext>
    </p:extLst>
  </p:cmAuthor>
  <p:cmAuthor id="2" name="Randazzo, Jacqueline (Jackie)" initials="RJ(" lastIdx="10" clrIdx="1">
    <p:extLst>
      <p:ext uri="{19B8F6BF-5375-455C-9EA6-DF929625EA0E}">
        <p15:presenceInfo xmlns:p15="http://schemas.microsoft.com/office/powerpoint/2012/main" userId="S::JRandazzo@sfwater.org::985ced6b-b03d-4546-ae9b-2fc97ea7b16d" providerId="AD"/>
      </p:ext>
    </p:extLst>
  </p:cmAuthor>
  <p:cmAuthor id="3" name="Hyams, Michael" initials="HM" lastIdx="2" clrIdx="2">
    <p:extLst>
      <p:ext uri="{19B8F6BF-5375-455C-9EA6-DF929625EA0E}">
        <p15:presenceInfo xmlns:p15="http://schemas.microsoft.com/office/powerpoint/2012/main" userId="S::MHyams@sfwater.org::87f56aa3-76aa-436c-bc00-27863cada5a7" providerId="AD"/>
      </p:ext>
    </p:extLst>
  </p:cmAuthor>
  <p:cmAuthor id="4" name="Chancellor, Jessica" initials="CJ" lastIdx="6" clrIdx="3">
    <p:extLst>
      <p:ext uri="{19B8F6BF-5375-455C-9EA6-DF929625EA0E}">
        <p15:presenceInfo xmlns:p15="http://schemas.microsoft.com/office/powerpoint/2012/main" userId="S::J0Cr@pge.com::d10350ce-cc5b-42f3-8c56-e43f3d9de6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1" autoAdjust="0"/>
    <p:restoredTop sz="82545" autoAdjust="0"/>
  </p:normalViewPr>
  <p:slideViewPr>
    <p:cSldViewPr snapToGrid="0">
      <p:cViewPr varScale="1">
        <p:scale>
          <a:sx n="86" d="100"/>
          <a:sy n="86" d="100"/>
        </p:scale>
        <p:origin x="17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Pre-Transition (June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Pre-Transition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E-44D4-92BC-F640EE1C35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DC-4493-A7FD-B593A3A6C5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BDC-4493-A7FD-B593A3A6C504}"/>
              </c:ext>
            </c:extLst>
          </c:dPt>
          <c:dLbls>
            <c:dLbl>
              <c:idx val="1"/>
              <c:layout>
                <c:manualLayout>
                  <c:x val="-2.7555940357552123E-3"/>
                  <c:y val="8.38053942910576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DC-4493-A7FD-B593A3A6C504}"/>
                </c:ext>
              </c:extLst>
            </c:dLbl>
            <c:dLbl>
              <c:idx val="2"/>
              <c:layout>
                <c:manualLayout>
                  <c:x val="-4.693675463263304E-2"/>
                  <c:y val="1.3369827733478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6479955295516"/>
                      <c:h val="0.114189372778630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BDC-4493-A7FD-B593A3A6C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E-1 (Flat)</c:v>
                </c:pt>
                <c:pt idx="1">
                  <c:v>E-TOU-C</c:v>
                </c:pt>
                <c:pt idx="2">
                  <c:v>Other TOU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304561</c:v>
                </c:pt>
                <c:pt idx="1">
                  <c:v>28677</c:v>
                </c:pt>
                <c:pt idx="2">
                  <c:v>17747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C-4493-A7FD-B593A3A6C5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Post-Transition (Aug. 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Post-Transition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A6-454F-9366-1092C63A6A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A6-454F-9366-1092C63A6A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A6-454F-9366-1092C63A6A1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281E015C-F54D-4892-B0D3-2528FF967F9E}" type="CATEGORYNAME">
                      <a:rPr lang="en-US" baseline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0F10D89-A6CA-4A12-A3B2-9F903A562ED3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A6-454F-9366-1092C63A6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E-1 (Flat)</c:v>
                </c:pt>
                <c:pt idx="1">
                  <c:v>E-TOU-C</c:v>
                </c:pt>
                <c:pt idx="2">
                  <c:v>Other TOU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113069</c:v>
                </c:pt>
                <c:pt idx="1">
                  <c:v>214737</c:v>
                </c:pt>
                <c:pt idx="2">
                  <c:v>24589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A6-454F-9366-1092C63A6A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6C9B-683F-45EA-8CFD-6681AEE20F0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6F9C8-F915-4BFF-97AC-A28E22B4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6F9C8-F915-4BFF-97AC-A28E22B48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CD754-524A-4898-9F7F-33D84B1B5B9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4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CD754-524A-4898-9F7F-33D84B1B5B9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3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FWPS-Logo-Vert-4c">
            <a:extLst>
              <a:ext uri="{FF2B5EF4-FFF2-40B4-BE49-F238E27FC236}">
                <a16:creationId xmlns:a16="http://schemas.microsoft.com/office/drawing/2014/main" id="{7F573532-AE4E-494A-ABFF-411271E50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6">
            <a:extLst>
              <a:ext uri="{FF2B5EF4-FFF2-40B4-BE49-F238E27FC236}">
                <a16:creationId xmlns:a16="http://schemas.microsoft.com/office/drawing/2014/main" id="{3DD9F109-49D1-434C-9933-278D55B89D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Rectangle 228">
            <a:extLst>
              <a:ext uri="{FF2B5EF4-FFF2-40B4-BE49-F238E27FC236}">
                <a16:creationId xmlns:a16="http://schemas.microsoft.com/office/drawing/2014/main" id="{FC5C76ED-F38D-482D-9253-6413C41662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" name="Line 233">
            <a:extLst>
              <a:ext uri="{FF2B5EF4-FFF2-40B4-BE49-F238E27FC236}">
                <a16:creationId xmlns:a16="http://schemas.microsoft.com/office/drawing/2014/main" id="{08EDCBFE-0B4B-4C36-B6BD-C0AAE7C5850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BD1FA20-5F7D-41E5-BC8D-AD557F49F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23756-1A33-467F-A9B2-51576F007A53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110D2B4-9449-46F1-9785-D357B7151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53FB832-4D27-4248-A8A0-3CD7B5485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3D15B3-D250-4A1E-B33E-4DE9E46CC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4530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19B1E-905F-47B5-B72F-2615DACAA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4BEE-5FC5-4311-B1A1-0139652AFE8C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2607DF-70B4-44CB-B360-36D50AA09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3EC983-B563-4CE0-994B-D5A402DB0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A2886-FCA4-426E-B27F-5C2452B14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65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FA847-A26F-4E27-8CA1-A8068C318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AABD-ED9E-44B6-98F4-9C4D7735FB0D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F75E90-1523-4EB2-9978-E281B5AFE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499225-097D-47EB-A5B6-19ADFF1FE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D19F5-D0B8-4B86-A89E-8BC8A15B6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1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748BD6-ADE4-4646-813A-F348C85BF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A641-260E-4447-A2F0-4465F9BA75B7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47CEE6-AE11-4E19-8128-5F142387A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FDE52-62E0-4C4C-9A25-ED8B214AE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59CEB-D9EB-46A6-94EA-1C16B1401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7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B3941-95BB-4490-9483-5615872B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F0C4-A987-40CB-BBEB-FA464174F5F6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323876-1D1A-44AD-BA9E-6C7F6BFCA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D7064-8F1A-441B-AF36-660E97A03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7FB71-319A-4929-81B1-1AA7AADC8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57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6388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1179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35F62-9DBF-4680-9A79-4D771EE04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9417-E9BB-45A0-96FA-EB86CEF13313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99921-667C-46AB-A4AC-E8BB85E4E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095A9-675A-4B98-A540-82B346E97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BEA06-9411-4553-B25F-A94D2115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7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3C75CA-AFC7-49FF-81D8-933758CA9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865C-8DB6-4CA1-9ACB-F732C2E344E5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4D65A5-ECCB-409C-985E-A064F890A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4D4452-328E-4CD1-86A2-657B2E178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F6F95-6492-4866-BBD1-FFAA4DE83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990BAC-EF38-4970-BE31-B55D72B6D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46D6-45AF-4300-B980-EC1EE6110A4A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6C1CDF-A117-427C-9680-96B7585CD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7A9300-CBF5-4EB7-BFA9-802EB85F4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EA6E-BCAE-4124-B9E9-36F8D9409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62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F7CD97-B3B2-46A4-A98A-6E3ADC905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EF6E-25BE-4EFB-A7B9-91C26D113ACD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410ED3-0E80-4C33-AACF-84891215C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E3C2B6-1C43-42C8-BE14-1E65E8FD2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47723-20F5-4764-9033-AB4DC58B2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5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A94A8-33CE-4B3E-BF28-A5D18F664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6327-0D87-454C-BE47-793E4A66CE14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12946-9BA8-4738-9A5B-67A313937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3A03B-4B29-4EA3-BABE-B1AD04074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7EDDD-EA39-461B-A38D-8B66D6526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D5801-1D05-4AE6-8385-4C745FAEE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FFAA-E33F-41E0-BAF1-3C339CD27207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2DBFB-BA7C-4D58-ADBE-8AA20FB91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327AF-7A22-474D-9DF5-106CA233B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89EC0-7CBE-42DC-9C14-D7DD2B280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5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BC30D52-AB40-486C-BFC4-7E2D45ADE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6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8A6197-0D57-48E2-80A4-E4BF9494F1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28D2D61-EFF6-4E6B-9925-2BF5169792D6}" type="datetime1">
              <a:rPr lang="en-US"/>
              <a:pPr>
                <a:defRPr/>
              </a:pPr>
              <a:t>12/13/2022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D60080-2D66-4550-81F8-FB65E9172A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E8527D-B6D8-4364-8351-8A584D4FFD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A366BFE-0B4D-4B42-9AFF-EBFC467BEF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2C5D67B-CA40-47D8-AD99-FA5AFF8D7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Box 226">
            <a:extLst>
              <a:ext uri="{FF2B5EF4-FFF2-40B4-BE49-F238E27FC236}">
                <a16:creationId xmlns:a16="http://schemas.microsoft.com/office/drawing/2014/main" id="{62778B8B-A582-47DA-9C08-E428BDB31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38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2" name="Rectangle 228">
            <a:extLst>
              <a:ext uri="{FF2B5EF4-FFF2-40B4-BE49-F238E27FC236}">
                <a16:creationId xmlns:a16="http://schemas.microsoft.com/office/drawing/2014/main" id="{2D26D1F4-DD2A-4A6A-BFE8-AAFF569D1F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3383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3" name="Line 233">
            <a:extLst>
              <a:ext uri="{FF2B5EF4-FFF2-40B4-BE49-F238E27FC236}">
                <a16:creationId xmlns:a16="http://schemas.microsoft.com/office/drawing/2014/main" id="{2ED29AF7-CE41-4D33-9AB7-373F06F6EF8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007D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34" name="Picture 20" descr="SFWPS-Logo-Vert-4c">
            <a:extLst>
              <a:ext uri="{FF2B5EF4-FFF2-40B4-BE49-F238E27FC236}">
                <a16:creationId xmlns:a16="http://schemas.microsoft.com/office/drawing/2014/main" id="{CD5FDAF4-295C-4D97-B2B3-7996ADF1E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1362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M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4DD7D6-1540-437F-B554-BACF3A956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10603"/>
            <a:ext cx="7772400" cy="1470025"/>
          </a:xfrm>
        </p:spPr>
        <p:txBody>
          <a:bodyPr/>
          <a:lstStyle/>
          <a:p>
            <a:r>
              <a:rPr lang="en-US" dirty="0"/>
              <a:t>Time-of-Use Transition</a:t>
            </a:r>
            <a:br>
              <a:rPr lang="en-US" dirty="0"/>
            </a:br>
            <a:r>
              <a:rPr lang="en-US" sz="1400" dirty="0"/>
              <a:t>Michael Hyams, Assistant Deputy Manager for Power -- CleanPowerSF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B82B1-6A05-4C35-944C-56A678F2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15B3-D250-4A1E-B33E-4DE9E46CC9E7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5" name="Picture 4" descr="A picture containing person, indoor, wall, child&#10;&#10;Description automatically generated">
            <a:extLst>
              <a:ext uri="{FF2B5EF4-FFF2-40B4-BE49-F238E27FC236}">
                <a16:creationId xmlns:a16="http://schemas.microsoft.com/office/drawing/2014/main" id="{A8D98EA7-A5A8-4D8F-9B38-785589113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6" b="14630"/>
          <a:stretch/>
        </p:blipFill>
        <p:spPr>
          <a:xfrm>
            <a:off x="2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70A318-D16B-4971-A4FA-C97E1D10A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5340"/>
            <a:ext cx="4713889" cy="15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3311-0156-4AC3-B609-7BC06E94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Time-of-Use?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6C32-FCC7-4B7A-9173-49F159D9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59CEB-D9EB-46A6-94EA-1C16B1401F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Google Shape;325;p40">
            <a:extLst>
              <a:ext uri="{FF2B5EF4-FFF2-40B4-BE49-F238E27FC236}">
                <a16:creationId xmlns:a16="http://schemas.microsoft.com/office/drawing/2014/main" id="{69459F43-B068-4105-974F-9A3449589564}"/>
              </a:ext>
            </a:extLst>
          </p:cNvPr>
          <p:cNvSpPr txBox="1"/>
          <p:nvPr/>
        </p:nvSpPr>
        <p:spPr>
          <a:xfrm>
            <a:off x="332829" y="1155818"/>
            <a:ext cx="7833709" cy="60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>
              <a:lnSpc>
                <a:spcPct val="85000"/>
              </a:lnSpc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Time-of-Use (TOU) rates help maximize the benefits of renewable energy on the electric grid</a:t>
            </a: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7" name="Google Shape;325;p40">
            <a:extLst>
              <a:ext uri="{FF2B5EF4-FFF2-40B4-BE49-F238E27FC236}">
                <a16:creationId xmlns:a16="http://schemas.microsoft.com/office/drawing/2014/main" id="{50B34B0A-0169-4BF8-8837-128F953E4847}"/>
              </a:ext>
            </a:extLst>
          </p:cNvPr>
          <p:cNvSpPr txBox="1"/>
          <p:nvPr/>
        </p:nvSpPr>
        <p:spPr>
          <a:xfrm>
            <a:off x="332829" y="1238781"/>
            <a:ext cx="8131500" cy="392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>
              <a:buClr>
                <a:schemeClr val="dk1"/>
              </a:buClr>
              <a:buSzPts val="2000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Under TOU pricing, </a:t>
            </a:r>
            <a:r>
              <a:rPr lang="en-US" sz="2000" b="1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when</a:t>
            </a: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 you use electricity is just as important as </a:t>
            </a:r>
            <a:r>
              <a:rPr lang="en-US" sz="2000" b="1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how</a:t>
            </a: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 much electricity you use</a:t>
            </a: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TOU encourages electricity use during times of the day when energy is cheapest and cleanest</a:t>
            </a: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The default E-TOU-C rate has peak pricing 4-9 pm everyday, and lower rates all other hours</a:t>
            </a: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00E31-A560-4822-9BC7-34039078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0" y="4375611"/>
            <a:ext cx="7371526" cy="26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9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3311-0156-4AC3-B609-7BC06E94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Time-of-Use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36C32-FCC7-4B7A-9173-49F159D9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59CEB-D9EB-46A6-94EA-1C16B1401F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Google Shape;325;p40">
            <a:extLst>
              <a:ext uri="{FF2B5EF4-FFF2-40B4-BE49-F238E27FC236}">
                <a16:creationId xmlns:a16="http://schemas.microsoft.com/office/drawing/2014/main" id="{42D441D0-D9BE-4DE3-82FA-47D1B1248E64}"/>
              </a:ext>
            </a:extLst>
          </p:cNvPr>
          <p:cNvSpPr txBox="1"/>
          <p:nvPr/>
        </p:nvSpPr>
        <p:spPr>
          <a:xfrm>
            <a:off x="409903" y="1232008"/>
            <a:ext cx="7633609" cy="107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  <a:sym typeface="Franklin Gothic"/>
              </a:rPr>
              <a:t>The San Francisco Public Utilities Commission (SFPUC) approved a plan to transition CleanPowerSF customers to the E-TOU-C rate and provide 12-months of bill protection.</a:t>
            </a:r>
            <a:endParaRPr sz="2000" b="1" dirty="0">
              <a:solidFill>
                <a:srgbClr val="000000"/>
              </a:solidFill>
              <a:latin typeface="Franklin Gothic"/>
              <a:cs typeface="Arial" panose="020B0604020202020204" pitchFamily="34" charset="0"/>
              <a:sym typeface="Franklin Gothic"/>
            </a:endParaRPr>
          </a:p>
          <a:p>
            <a:pPr marL="10160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1" dirty="0">
              <a:solidFill>
                <a:srgbClr val="000000"/>
              </a:solidFill>
            </a:endParaRPr>
          </a:p>
        </p:txBody>
      </p:sp>
      <p:pic>
        <p:nvPicPr>
          <p:cNvPr id="11" name="Google Shape;348;p42">
            <a:extLst>
              <a:ext uri="{FF2B5EF4-FFF2-40B4-BE49-F238E27FC236}">
                <a16:creationId xmlns:a16="http://schemas.microsoft.com/office/drawing/2014/main" id="{2EDEF80D-8F93-40B7-8B95-F1E2D05B6A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949" y="2117982"/>
            <a:ext cx="3378703" cy="4147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Google Shape;325;p40">
            <a:extLst>
              <a:ext uri="{FF2B5EF4-FFF2-40B4-BE49-F238E27FC236}">
                <a16:creationId xmlns:a16="http://schemas.microsoft.com/office/drawing/2014/main" id="{8111B2B3-6C85-48FD-B6B6-65742C65696B}"/>
              </a:ext>
            </a:extLst>
          </p:cNvPr>
          <p:cNvSpPr txBox="1"/>
          <p:nvPr/>
        </p:nvSpPr>
        <p:spPr>
          <a:xfrm>
            <a:off x="353354" y="2236361"/>
            <a:ext cx="5094946" cy="447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At any time, customers could choose to return to the E-1 flat rate, or select an alternative TOU rate</a:t>
            </a: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Customers received various messaging before and during the 12-month transition period, and were shown on each bill how they were performing</a:t>
            </a: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Customers who remained on the E-TOU-C rate for 12 months were provided bill protection</a:t>
            </a: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Franklin Gothic"/>
              <a:cs typeface="Arial" panose="020B0604020202020204" pitchFamily="34" charset="0"/>
            </a:endParaRPr>
          </a:p>
          <a:p>
            <a:pPr marL="44450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Franklin Gothic"/>
                <a:cs typeface="Arial" panose="020B0604020202020204" pitchFamily="34" charset="0"/>
              </a:rPr>
              <a:t>E-TOU-C is now the default rate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6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741A-7EF8-45D7-9F58-C9456E6B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Post-TOU Transition Bill Impacts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5F8202-D0E9-428E-ADC3-0DFEDDE70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490702"/>
              </p:ext>
            </p:extLst>
          </p:nvPr>
        </p:nvGraphicFramePr>
        <p:xfrm>
          <a:off x="206542" y="1514616"/>
          <a:ext cx="8730916" cy="30319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2729">
                  <a:extLst>
                    <a:ext uri="{9D8B030D-6E8A-4147-A177-3AD203B41FA5}">
                      <a16:colId xmlns:a16="http://schemas.microsoft.com/office/drawing/2014/main" val="4090963510"/>
                    </a:ext>
                  </a:extLst>
                </a:gridCol>
                <a:gridCol w="2182729">
                  <a:extLst>
                    <a:ext uri="{9D8B030D-6E8A-4147-A177-3AD203B41FA5}">
                      <a16:colId xmlns:a16="http://schemas.microsoft.com/office/drawing/2014/main" val="3400761159"/>
                    </a:ext>
                  </a:extLst>
                </a:gridCol>
                <a:gridCol w="2215816">
                  <a:extLst>
                    <a:ext uri="{9D8B030D-6E8A-4147-A177-3AD203B41FA5}">
                      <a16:colId xmlns:a16="http://schemas.microsoft.com/office/drawing/2014/main" val="3784950515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967613135"/>
                    </a:ext>
                  </a:extLst>
                </a:gridCol>
              </a:tblGrid>
              <a:tr h="749839"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# of Customers 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Avg. Customer Bill Impact (Annual)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Billed Revenue Impact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784159"/>
                  </a:ext>
                </a:extLst>
              </a:tr>
              <a:tr h="570530"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Non-Benefiter </a:t>
                      </a:r>
                      <a:endParaRPr lang="en-US" sz="14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88 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↑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$19.18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↑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$1,681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83462"/>
                  </a:ext>
                </a:extLst>
              </a:tr>
              <a:tr h="570530"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Neutral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59,874 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↓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$5.29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↓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$318,877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24867"/>
                  </a:ext>
                </a:extLst>
              </a:tr>
              <a:tr h="570530"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Benefiter </a:t>
                      </a:r>
                      <a:endParaRPr lang="en-US" sz="14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82,830 </a:t>
                      </a:r>
                      <a:endParaRPr lang="en-US" sz="14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↓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$23.46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↓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$1,963,622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22810"/>
                  </a:ext>
                </a:extLst>
              </a:tr>
              <a:tr h="570530"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142,792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↓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$2,284,180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417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38F62-6592-4EE2-8F39-069A91AD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759CEB-D9EB-46A6-94EA-1C16B1401F8C}" type="slidenum">
              <a:rPr lang="en-US" altLang="en-US" smtClean="0"/>
              <a:pPr algn="r"/>
              <a:t>4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D6B69-BAFF-48B9-81A1-A5C9D871861F}"/>
              </a:ext>
            </a:extLst>
          </p:cNvPr>
          <p:cNvSpPr txBox="1"/>
          <p:nvPr/>
        </p:nvSpPr>
        <p:spPr>
          <a:xfrm>
            <a:off x="314826" y="4936614"/>
            <a:ext cx="8622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0000"/>
                </a:solidFill>
              </a:rPr>
              <a:t>Non-Benefiter</a:t>
            </a:r>
            <a:r>
              <a:rPr lang="en-US" sz="1400" dirty="0">
                <a:solidFill>
                  <a:srgbClr val="000000"/>
                </a:solidFill>
              </a:rPr>
              <a:t> – Customers paid &gt;$10 more on E-TOU-C rate compared to E-1 rate over 12-month period. Bill Protection credit applied.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u="sng" dirty="0">
                <a:solidFill>
                  <a:srgbClr val="000000"/>
                </a:solidFill>
              </a:rPr>
              <a:t>Neutral</a:t>
            </a:r>
            <a:r>
              <a:rPr lang="en-US" sz="1400" dirty="0">
                <a:solidFill>
                  <a:srgbClr val="000000"/>
                </a:solidFill>
              </a:rPr>
              <a:t> – Customers net bill difference was less than or equal to $10 over 12-month period.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u="sng" dirty="0">
                <a:solidFill>
                  <a:srgbClr val="000000"/>
                </a:solidFill>
              </a:rPr>
              <a:t>Benefiter</a:t>
            </a:r>
            <a:r>
              <a:rPr lang="en-US" sz="1400" dirty="0">
                <a:solidFill>
                  <a:srgbClr val="000000"/>
                </a:solidFill>
              </a:rPr>
              <a:t> – Customers saved &gt;$10 on E-TOU-C rate compared to E-1 rate over 12-month period </a:t>
            </a:r>
          </a:p>
        </p:txBody>
      </p:sp>
    </p:spTree>
    <p:extLst>
      <p:ext uri="{BB962C8B-B14F-4D97-AF65-F5344CB8AC3E}">
        <p14:creationId xmlns:p14="http://schemas.microsoft.com/office/powerpoint/2010/main" val="248985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9C77-0737-4689-8000-AABDB11B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Customers by Rate Type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19D6C55-2199-4275-85C6-758C1DC78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792053"/>
              </p:ext>
            </p:extLst>
          </p:nvPr>
        </p:nvGraphicFramePr>
        <p:xfrm>
          <a:off x="381000" y="1600199"/>
          <a:ext cx="4058653" cy="455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179E-3551-4E75-9529-BD86011A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759CEB-D9EB-46A6-94EA-1C16B1401F8C}" type="slidenum">
              <a:rPr lang="en-US" altLang="en-US" smtClean="0"/>
              <a:pPr algn="r"/>
              <a:t>5</a:t>
            </a:fld>
            <a:endParaRPr lang="en-US" alt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1B2C75A-5771-4BB3-8E8F-6EE89EBB2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457305"/>
              </p:ext>
            </p:extLst>
          </p:nvPr>
        </p:nvGraphicFramePr>
        <p:xfrm>
          <a:off x="4572000" y="1600199"/>
          <a:ext cx="4058653" cy="455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1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286E-DE2A-400A-A9D6-83F21B23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5B99F-2C4F-4F35-BFB8-D5432B51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759CEB-D9EB-46A6-94EA-1C16B1401F8C}" type="slidenum">
              <a:rPr lang="en-US" altLang="en-US" smtClean="0"/>
              <a:pPr algn="r"/>
              <a:t>6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74FE85-63A4-487A-A36E-70FA1C4ED084}"/>
              </a:ext>
            </a:extLst>
          </p:cNvPr>
          <p:cNvSpPr txBox="1">
            <a:spLocks/>
          </p:cNvSpPr>
          <p:nvPr/>
        </p:nvSpPr>
        <p:spPr bwMode="auto">
          <a:xfrm>
            <a:off x="3198813" y="3157045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 MT" pitchFamily="50" charset="0"/>
              </a:defRPr>
            </a:lvl9pPr>
          </a:lstStyle>
          <a:p>
            <a:r>
              <a:rPr lang="en-US" sz="3600" kern="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97248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286E-DE2A-400A-A9D6-83F21B23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3" y="3009900"/>
            <a:ext cx="6781800" cy="838200"/>
          </a:xfrm>
        </p:spPr>
        <p:txBody>
          <a:bodyPr/>
          <a:lstStyle/>
          <a:p>
            <a:r>
              <a:rPr lang="en-US" sz="3600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5B99F-2C4F-4F35-BFB8-D5432B51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759CEB-D9EB-46A6-94EA-1C16B1401F8C}" type="slidenum">
              <a:rPr lang="en-US" altLang="en-US" smtClean="0"/>
              <a:pPr algn="r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92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3701-3B3C-42E6-9072-69B38EB9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PG&amp;E Service Territory Transition Summary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B3C0A4-4ABF-4A31-8E30-881849B62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81877"/>
              </p:ext>
            </p:extLst>
          </p:nvPr>
        </p:nvGraphicFramePr>
        <p:xfrm>
          <a:off x="378619" y="1649655"/>
          <a:ext cx="8386761" cy="4017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5587">
                  <a:extLst>
                    <a:ext uri="{9D8B030D-6E8A-4147-A177-3AD203B41FA5}">
                      <a16:colId xmlns:a16="http://schemas.microsoft.com/office/drawing/2014/main" val="75097021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1773362447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3931092639"/>
                    </a:ext>
                  </a:extLst>
                </a:gridCol>
              </a:tblGrid>
              <a:tr h="472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lt1"/>
                          </a:solidFill>
                          <a:effectLst/>
                        </a:rPr>
                        <a:t>Res TOU Transition Status</a:t>
                      </a:r>
                      <a:endParaRPr lang="en-US" sz="1600" b="1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Total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883131"/>
                  </a:ext>
                </a:extLst>
              </a:tr>
              <a:tr h="658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Transitioned Population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       1,612,538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6925108"/>
                  </a:ext>
                </a:extLst>
              </a:tr>
              <a:tr h="618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Remain on TOU-C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       1,375,653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85.31%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610016"/>
                  </a:ext>
                </a:extLst>
              </a:tr>
              <a:tr h="692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Switch to Different TOU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            20,271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1.26%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3627073"/>
                  </a:ext>
                </a:extLst>
              </a:tr>
              <a:tr h="6489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Switch back to E-1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            22,625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579880"/>
                  </a:ext>
                </a:extLst>
              </a:tr>
              <a:tr h="9267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Stopped/Closed Service Agreement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          193,989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12.03%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49138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813E-3F08-423F-AF1B-EE138642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759CEB-D9EB-46A6-94EA-1C16B1401F8C}" type="slidenum">
              <a:rPr lang="en-US" altLang="en-US" smtClean="0"/>
              <a:pPr algn="r"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47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922E-7C8A-4F70-9B84-61DA2AE4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Comparison – </a:t>
            </a:r>
            <a:br>
              <a:rPr lang="en-US" dirty="0"/>
            </a:br>
            <a:r>
              <a:rPr lang="en-US" dirty="0"/>
              <a:t>E-TOU-C as of July 1,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8F813-1235-42F8-BE1F-09C0905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759CEB-D9EB-46A6-94EA-1C16B1401F8C}" type="slidenum">
              <a:rPr lang="en-US" altLang="en-US" smtClean="0"/>
              <a:pPr algn="r"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AFBA8-5EDA-4B4D-93BA-706B5BCB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13" y="2061410"/>
            <a:ext cx="8274324" cy="2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636"/>
      </p:ext>
    </p:extLst>
  </p:cSld>
  <p:clrMapOvr>
    <a:masterClrMapping/>
  </p:clrMapOvr>
</p:sld>
</file>

<file path=ppt/theme/theme1.xml><?xml version="1.0" encoding="utf-8"?>
<a:theme xmlns:a="http://schemas.openxmlformats.org/drawingml/2006/main" name="2_Straight Edge">
  <a:themeElements>
    <a:clrScheme name="2_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Arial MT"/>
        <a:ea typeface=""/>
        <a:cs typeface=""/>
      </a:majorFont>
      <a:minorFont>
        <a:latin typeface="Aria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440</Words>
  <Application>Microsoft Office PowerPoint</Application>
  <PresentationFormat>On-screen Show (4:3)</PresentationFormat>
  <Paragraphs>118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MT</vt:lpstr>
      <vt:lpstr>Calibri</vt:lpstr>
      <vt:lpstr>Franklin Gothic</vt:lpstr>
      <vt:lpstr>Times New Roman</vt:lpstr>
      <vt:lpstr>Verdana</vt:lpstr>
      <vt:lpstr>Wingdings</vt:lpstr>
      <vt:lpstr>2_Straight Edge</vt:lpstr>
      <vt:lpstr>Time-of-Use Transition Michael Hyams, Assistant Deputy Manager for Power -- CleanPowerSF</vt:lpstr>
      <vt:lpstr>What is Time-of-Use?</vt:lpstr>
      <vt:lpstr>Time-of-Use Transition</vt:lpstr>
      <vt:lpstr>Post-TOU Transition Bill Impacts</vt:lpstr>
      <vt:lpstr>Residential Customers by Rate Type</vt:lpstr>
      <vt:lpstr>PowerPoint Presentation</vt:lpstr>
      <vt:lpstr>Appendix</vt:lpstr>
      <vt:lpstr>PG&amp;E Service Territory Transition Summary</vt:lpstr>
      <vt:lpstr>Bill Comparison –  E-TOU-C as of July 1,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Bridgeford, Karaline G</dc:creator>
  <cp:lastModifiedBy>Hyams, Michael</cp:lastModifiedBy>
  <cp:revision>93</cp:revision>
  <dcterms:created xsi:type="dcterms:W3CDTF">2021-06-03T18:41:26Z</dcterms:created>
  <dcterms:modified xsi:type="dcterms:W3CDTF">2022-12-13T23:39:43Z</dcterms:modified>
</cp:coreProperties>
</file>